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303" r:id="rId2"/>
    <p:sldId id="256" r:id="rId3"/>
    <p:sldId id="278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AB2421"/>
    <a:srgbClr val="FEFFE3"/>
    <a:srgbClr val="532B2B"/>
    <a:srgbClr val="464C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77264-DC74-43F2-A164-0378AC6CA7DC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5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30747-C59E-4B3A-A2D0-326E2F3C89F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45342-2540-40F9-AFEE-2DA8ACFEAC3A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EE63A-12BE-4102-B983-54A66B61A1FC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CA627-14CA-46D1-8B24-26ED89EBB04F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C60AD-71B1-4C8C-8266-7961F0BFCF2C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D0413-503B-4076-BD47-502C7664157F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A0CDF-A7FD-4CC9-8FE0-0F2A3D80072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4DDC-5343-4721-9C45-872D47DD155B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B7A33-8C6C-4A94-8CE1-4F0D31A30075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604A1-141D-4857-8B8A-93276FD3F018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2C0CA-966A-416C-9780-8E587D9671FF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8F3D4-2A73-4C29-B71B-A84F50DFE741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8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D606-52F2-4781-8518-731A9F53F8D4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170AB-FFF2-40BA-8B61-6875F0052125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4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ECCE-8A4E-453B-828A-B87E85A4DD6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07B01-8059-406F-9783-D8DE1A4FC0D2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C85CF-E7F4-468D-A090-F7BBC8897A2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B5407-D6C3-4E23-836B-1931DF25003F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4B79-41FE-4656-B33E-9627D3EBCB2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ortar y redondear rectángulo de esquina sencilla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Triángulo rectángulo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6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9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C3BF3-F131-4EFB-B73E-1DA59FD9DE7F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10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1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B6F9F-60A2-464F-A252-42252CC4ED7C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Marcador de título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9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FDC7F39-5F02-4D25-8753-03C440C3388E}" type="datetimeFigureOut">
              <a:rPr lang="es-AR"/>
              <a:pPr>
                <a:defRPr/>
              </a:pPr>
              <a:t>05/08/2013</a:t>
            </a:fld>
            <a:endParaRPr lang="es-AR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2BBAA93-433B-441C-9643-A73AADA95BA0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  <p:grpSp>
        <p:nvGrpSpPr>
          <p:cNvPr id="1033" name="1 Grupo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63" r:id="rId2"/>
    <p:sldLayoutId id="2147483872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73" r:id="rId9"/>
    <p:sldLayoutId id="2147483869" r:id="rId10"/>
    <p:sldLayoutId id="21474838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971550" y="4868863"/>
            <a:ext cx="734536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800" b="1"/>
              <a:t>FERIA PROVINCIAL DE EDUCACIÓN, ARTES, CIENCIAS Y TECNOLOGÍA </a:t>
            </a:r>
          </a:p>
          <a:p>
            <a:pPr algn="ctr">
              <a:spcBef>
                <a:spcPct val="50000"/>
              </a:spcBef>
            </a:pPr>
            <a:r>
              <a:rPr lang="es-ES_tradnl" sz="2800" b="1"/>
              <a:t>Edición 2013</a:t>
            </a:r>
          </a:p>
          <a:p>
            <a:pPr algn="ctr">
              <a:spcBef>
                <a:spcPct val="50000"/>
              </a:spcBef>
            </a:pPr>
            <a:endParaRPr lang="es-ES_tradnl" sz="2800" b="1">
              <a:solidFill>
                <a:schemeClr val="folHlink"/>
              </a:solidFill>
            </a:endParaRPr>
          </a:p>
        </p:txBody>
      </p:sp>
      <p:pic>
        <p:nvPicPr>
          <p:cNvPr id="512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5475" y="1557338"/>
            <a:ext cx="2522538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"/>
          <p:cNvSpPr/>
          <p:nvPr/>
        </p:nvSpPr>
        <p:spPr>
          <a:xfrm flipH="1">
            <a:off x="1979712" y="698496"/>
            <a:ext cx="5256584" cy="7142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A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GOBIERNO DE LA  PROVINCIA DE SAN LUIS</a:t>
            </a:r>
          </a:p>
          <a:p>
            <a:pPr algn="ctr">
              <a:defRPr/>
            </a:pPr>
            <a:r>
              <a:rPr lang="es-A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MINISTERIO DE EDUCACION</a:t>
            </a:r>
          </a:p>
        </p:txBody>
      </p:sp>
      <p:pic>
        <p:nvPicPr>
          <p:cNvPr id="5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/>
          </a:blip>
          <a:srcRect r="58418"/>
          <a:stretch>
            <a:fillRect/>
          </a:stretch>
        </p:blipFill>
        <p:spPr bwMode="auto">
          <a:xfrm>
            <a:off x="179512" y="260648"/>
            <a:ext cx="1790808" cy="1872208"/>
          </a:xfrm>
          <a:prstGeom prst="rect">
            <a:avLst/>
          </a:prstGeom>
          <a:noFill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39838" y="836613"/>
            <a:ext cx="7772400" cy="147002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100" dirty="0" smtClean="0">
                <a:solidFill>
                  <a:schemeClr val="tx1"/>
                </a:solidFill>
              </a:rPr>
              <a:t>Comunicación de la investigación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endParaRPr lang="es-AR" sz="31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96913" y="977900"/>
            <a:ext cx="7993062" cy="5616575"/>
          </a:xfrm>
        </p:spPr>
        <p:txBody>
          <a:bodyPr>
            <a:normAutofit/>
          </a:bodyPr>
          <a:lstStyle/>
          <a:p>
            <a:pPr marR="0" eaLnBrk="1" hangingPunct="1">
              <a:buFont typeface="Arial" charset="0"/>
              <a:buNone/>
            </a:pPr>
            <a:endParaRPr lang="es-AR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endParaRPr lang="es-AR" sz="20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Elaborar el informe para presentar los resultados</a:t>
            </a:r>
          </a:p>
          <a:p>
            <a:pPr marR="0" algn="l" eaLnBrk="1" hangingPunct="1">
              <a:buSzPct val="110000"/>
              <a:buFont typeface="Arial" charset="0"/>
              <a:buNone/>
            </a:pPr>
            <a:r>
              <a:rPr lang="es-AR" sz="2000" b="1" smtClean="0">
                <a:solidFill>
                  <a:srgbClr val="AB2421"/>
                </a:solidFill>
              </a:rPr>
              <a:t>Requerimientos para la presentación: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Fecha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Título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Índice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Resumen 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Introducción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Desarrollo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Estrategia metodológica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Resultados obtenidos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Discusión de los resultados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Conclusiones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Bibliografía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1600" b="1" smtClean="0"/>
              <a:t>Agradecimientos</a:t>
            </a:r>
          </a:p>
          <a:p>
            <a:pPr marR="0" algn="l" eaLnBrk="1" hangingPunct="1">
              <a:buSzPct val="110000"/>
              <a:buFont typeface="Arial" charset="0"/>
              <a:buNone/>
            </a:pPr>
            <a:endParaRPr lang="es-AR" sz="2000" b="1" smtClean="0">
              <a:solidFill>
                <a:srgbClr val="AB2421"/>
              </a:solidFill>
            </a:endParaRPr>
          </a:p>
          <a:p>
            <a:pPr marR="0" eaLnBrk="1" hangingPunct="1">
              <a:buFont typeface="Arial" charset="0"/>
              <a:buNone/>
            </a:pPr>
            <a:endParaRPr lang="es-AR" sz="2800" smtClean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696913" y="476250"/>
            <a:ext cx="8856662" cy="100012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s-AR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s-AR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s-AR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s-AR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es-AR" sz="28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39838" y="836613"/>
            <a:ext cx="7772400" cy="147002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endParaRPr lang="es-AR" sz="31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4213" y="260350"/>
            <a:ext cx="7993062" cy="5911850"/>
          </a:xfrm>
        </p:spPr>
        <p:txBody>
          <a:bodyPr>
            <a:normAutofit/>
          </a:bodyPr>
          <a:lstStyle/>
          <a:p>
            <a:pPr marR="0" eaLnBrk="1" hangingPunct="1">
              <a:lnSpc>
                <a:spcPct val="80000"/>
              </a:lnSpc>
              <a:buFont typeface="Arial" charset="0"/>
              <a:buNone/>
            </a:pPr>
            <a:endParaRPr lang="es-AR" sz="2400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endParaRPr lang="es-AR" sz="1900" b="1" smtClean="0">
              <a:solidFill>
                <a:srgbClr val="546422"/>
              </a:solidFill>
            </a:endParaRP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2300" b="1" smtClean="0"/>
              <a:t>Elaborar el informe pedagógico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endParaRPr lang="es-AR" sz="2300" b="1" smtClean="0"/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2300" b="1" smtClean="0"/>
              <a:t>Comunicar la investigación 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900" b="1" smtClean="0"/>
              <a:t>Alumnos expositores y organización de la presentación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None/>
            </a:pPr>
            <a:endParaRPr lang="es-AR" sz="1900" b="1" smtClean="0"/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2300" b="1" smtClean="0"/>
              <a:t>Exposición en stand: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None/>
            </a:pPr>
            <a:r>
              <a:rPr lang="es-AR" sz="1900" b="1" smtClean="0">
                <a:solidFill>
                  <a:srgbClr val="AB2421"/>
                </a:solidFill>
              </a:rPr>
              <a:t>Requerimientos para el stand: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900" b="1" smtClean="0"/>
              <a:t>Copia del informe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900" b="1" smtClean="0"/>
              <a:t>Carpeta de Campo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900" b="1" smtClean="0"/>
              <a:t>Selección de la información para exponer: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Problema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Objetivos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Hipótesis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Resultados obtenidos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Conclusión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Puede agregarse: preguntas de investigación, modelo del instrumento de recolección de datos, ilustraciones e imágenes vinculadas con el tema.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4"/>
              </a:buBlip>
            </a:pPr>
            <a:r>
              <a:rPr lang="es-AR" sz="1300" b="1" smtClean="0"/>
              <a:t>Otros criterios valorables en el stand: originalidad y presentación acorde a la reglamentación.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None/>
            </a:pPr>
            <a:endParaRPr lang="es-AR" sz="1900" b="1" smtClean="0">
              <a:solidFill>
                <a:srgbClr val="AB2421"/>
              </a:solidFill>
            </a:endParaRPr>
          </a:p>
          <a:p>
            <a:pPr marR="0" eaLnBrk="1" hangingPunct="1">
              <a:lnSpc>
                <a:spcPct val="80000"/>
              </a:lnSpc>
              <a:buFont typeface="Arial" charset="0"/>
              <a:buNone/>
            </a:pPr>
            <a:endParaRPr lang="es-AR" smtClean="0"/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FFE3">
                <a:alpha val="47000"/>
              </a:srgbClr>
            </a:gs>
            <a:gs pos="48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528" y="950441"/>
            <a:ext cx="8568952" cy="2838599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3200" dirty="0" smtClean="0">
                <a:solidFill>
                  <a:srgbClr val="FEFFE3"/>
                </a:solidFill>
                <a:cs typeface="Calibri" pitchFamily="34" charset="0"/>
              </a:rPr>
              <a:t>FORMULACIÓN DE PROYECTOS DE INVESTIGACIÓN ESCOLAR PARA FERIA DE CIENCIAS Y TECNOLOGÍA</a:t>
            </a:r>
            <a:r>
              <a:rPr lang="es-AR" sz="3200" dirty="0" smtClean="0">
                <a:solidFill>
                  <a:srgbClr val="FEFFE3"/>
                </a:solidFill>
              </a:rPr>
              <a:t/>
            </a:r>
            <a:br>
              <a:rPr lang="es-AR" sz="3200" dirty="0" smtClean="0">
                <a:solidFill>
                  <a:srgbClr val="FEFFE3"/>
                </a:solidFill>
              </a:rPr>
            </a:br>
            <a:r>
              <a:rPr lang="es-AR" sz="3200" dirty="0" smtClean="0">
                <a:solidFill>
                  <a:srgbClr val="FEFFE3"/>
                </a:solidFill>
              </a:rPr>
              <a:t>Ministerio de Educación</a:t>
            </a:r>
            <a:br>
              <a:rPr lang="es-AR" sz="3200" dirty="0" smtClean="0">
                <a:solidFill>
                  <a:srgbClr val="FEFFE3"/>
                </a:solidFill>
              </a:rPr>
            </a:br>
            <a:r>
              <a:rPr lang="es-ES_tradnl" sz="3200" dirty="0" smtClean="0"/>
              <a:t>Edición 2013</a:t>
            </a:r>
            <a:endParaRPr lang="es-AR" sz="3200" dirty="0">
              <a:solidFill>
                <a:srgbClr val="FEFFE3"/>
              </a:solidFill>
            </a:endParaRPr>
          </a:p>
        </p:txBody>
      </p:sp>
      <p:pic>
        <p:nvPicPr>
          <p:cNvPr id="4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699792" y="4509120"/>
            <a:ext cx="3809752" cy="1656184"/>
          </a:xfrm>
          <a:prstGeom prst="rect">
            <a:avLst/>
          </a:prstGeom>
          <a:noFill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6" name="Group 24"/>
          <p:cNvGraphicFramePr>
            <a:graphicFrameLocks noGrp="1"/>
          </p:cNvGraphicFramePr>
          <p:nvPr/>
        </p:nvGraphicFramePr>
        <p:xfrm>
          <a:off x="142875" y="692150"/>
          <a:ext cx="8929688" cy="5843588"/>
        </p:xfrm>
        <a:graphic>
          <a:graphicData uri="http://schemas.openxmlformats.org/drawingml/2006/table">
            <a:tbl>
              <a:tblPr/>
              <a:tblGrid>
                <a:gridCol w="4141093"/>
                <a:gridCol w="4788595"/>
              </a:tblGrid>
              <a:tr h="412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Investigación Científica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Investigación Escolar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Es una actividad que desarrollan los científicos, investigadores, que están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motivados</a:t>
                      </a: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 por solucionar  problemas, que exige construcción de nuevos conocimientos.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Es una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estrategia de enseñanza </a:t>
                      </a: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que parte de la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capacidad innata </a:t>
                      </a: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de los humanos para sentir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curiosidad </a:t>
                      </a: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y tendencia a la </a:t>
                      </a: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exploración y búsquedas de respuestas.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Sirve para reconstruir conocimientos ya existentes.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238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El científico se especializa en una rama de la ciencia o disciplina.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El alumno debe aprender en la escuela distintas disciplinas, amplias y heterogéneas, todas al mismo tiempo.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Los científicos se plantean por sí mismos los problemas.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El planteo de problemas generalmente lo hace el Docente.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Los científicos no están obligados a estudiar ciencias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charset="0"/>
                          <a:cs typeface="Times New Roman" pitchFamily="18" charset="0"/>
                        </a:rPr>
                        <a:t>El alumno…. ¿está obligado a estudiar ciencias?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pitchFamily="18" charset="0"/>
                      </a:endParaRPr>
                    </a:p>
                  </a:txBody>
                  <a:tcPr marL="67332" marR="67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18" name="Rectangle 1"/>
          <p:cNvSpPr>
            <a:spLocks noChangeArrowheads="1"/>
          </p:cNvSpPr>
          <p:nvPr/>
        </p:nvSpPr>
        <p:spPr bwMode="auto">
          <a:xfrm>
            <a:off x="611188" y="211138"/>
            <a:ext cx="7239000" cy="4143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s-ES" sz="2100" b="1" dirty="0">
                <a:solidFill>
                  <a:schemeClr val="accent5">
                    <a:lumMod val="50000"/>
                  </a:schemeClr>
                </a:solidFill>
                <a:ea typeface="Calibri" pitchFamily="34" charset="0"/>
              </a:rPr>
              <a:t>¿Es lo mismo Investigación Científica que Investigación Escolar?</a:t>
            </a:r>
            <a:endParaRPr lang="es-ES" sz="2100" dirty="0">
              <a:solidFill>
                <a:schemeClr val="accent5">
                  <a:lumMod val="50000"/>
                </a:schemeClr>
              </a:solidFill>
              <a:ea typeface="Calibri" pitchFamily="34" charset="0"/>
            </a:endParaRPr>
          </a:p>
        </p:txBody>
      </p:sp>
      <p:pic>
        <p:nvPicPr>
          <p:cNvPr id="4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7380312" y="6126130"/>
            <a:ext cx="1912167" cy="831262"/>
          </a:xfrm>
          <a:prstGeom prst="rect">
            <a:avLst/>
          </a:prstGeom>
          <a:noFill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0825" y="692150"/>
            <a:ext cx="8439150" cy="5902325"/>
          </a:xfrm>
        </p:spPr>
        <p:txBody>
          <a:bodyPr>
            <a:normAutofit/>
          </a:bodyPr>
          <a:lstStyle/>
          <a:p>
            <a:pPr marR="0" eaLnBrk="1" hangingPunct="1">
              <a:lnSpc>
                <a:spcPct val="80000"/>
              </a:lnSpc>
              <a:buFont typeface="Arial" charset="0"/>
              <a:buNone/>
            </a:pPr>
            <a:endParaRPr lang="es-AR" sz="1000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endParaRPr lang="es-AR" sz="800" b="1" smtClean="0">
              <a:solidFill>
                <a:srgbClr val="546422"/>
              </a:solidFill>
            </a:endParaRP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Concebir la idea a investigar 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Detectar un problema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Determinar la conveniencia y utilidad del estudio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Establecer los objetivos de la investigación 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Formular preguntas de investigación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Definir el tipo de investigación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Exploratoria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Descriptiva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Correlacional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Explicativa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Elaborar el marco teórico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Formular la hipótesis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La variable dependiente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La/s variable/s independiente/s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Seleccionar el diseño apropiado de investigación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Experimental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No experimental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Seleccionar los sujetos a estudiar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Definir y elaborar el instrumento de medición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La documentación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La observación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La encuesta</a:t>
            </a:r>
          </a:p>
          <a:p>
            <a:pPr marL="1257300" lvl="2" indent="-34290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3"/>
              </a:buBlip>
            </a:pPr>
            <a:r>
              <a:rPr lang="es-AR" sz="1400" b="1" smtClean="0">
                <a:latin typeface="Calibri" pitchFamily="34" charset="0"/>
              </a:rPr>
              <a:t>La entrevista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Recolectar los datos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Analizar los resultados</a:t>
            </a:r>
          </a:p>
          <a:p>
            <a:pPr marR="0" algn="l" eaLnBrk="1" hangingPunct="1">
              <a:lnSpc>
                <a:spcPct val="80000"/>
              </a:lnSpc>
              <a:buSzPct val="110000"/>
              <a:buFont typeface="Arial" charset="0"/>
              <a:buBlip>
                <a:blip r:embed="rId2"/>
              </a:buBlip>
            </a:pPr>
            <a:r>
              <a:rPr lang="es-AR" sz="1400" b="1" smtClean="0">
                <a:latin typeface="Calibri" pitchFamily="34" charset="0"/>
              </a:rPr>
              <a:t>Elaborar el informe para presentar los resultados</a:t>
            </a:r>
          </a:p>
          <a:p>
            <a:pPr marR="0" eaLnBrk="1" hangingPunct="1">
              <a:lnSpc>
                <a:spcPct val="80000"/>
              </a:lnSpc>
              <a:buFont typeface="Arial" charset="0"/>
              <a:buNone/>
            </a:pPr>
            <a:endParaRPr lang="es-AR" sz="1100" smtClean="0"/>
          </a:p>
        </p:txBody>
      </p:sp>
      <p:pic>
        <p:nvPicPr>
          <p:cNvPr id="6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 bwMode="auto">
          <a:xfrm>
            <a:off x="1239838" y="476672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8288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s-AR" sz="3100" smtClean="0">
                <a:solidFill>
                  <a:schemeClr val="tx1"/>
                </a:solidFill>
              </a:rPr>
              <a:t>Etapas de la investigación en Ciencias Sociales</a:t>
            </a:r>
            <a:r>
              <a:rPr lang="es-AR" smtClean="0">
                <a:solidFill>
                  <a:schemeClr val="tx1"/>
                </a:solidFill>
              </a:rPr>
              <a:t/>
            </a:r>
            <a:br>
              <a:rPr lang="es-AR" smtClean="0">
                <a:solidFill>
                  <a:schemeClr val="tx1"/>
                </a:solidFill>
              </a:rPr>
            </a:br>
            <a:r>
              <a:rPr lang="es-AR" smtClean="0"/>
              <a:t/>
            </a:r>
            <a:br>
              <a:rPr lang="es-AR" smtClean="0"/>
            </a:br>
            <a:endParaRPr lang="es-AR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563" y="630238"/>
            <a:ext cx="8897937" cy="5616575"/>
          </a:xfrm>
        </p:spPr>
        <p:txBody>
          <a:bodyPr>
            <a:normAutofit/>
          </a:bodyPr>
          <a:lstStyle/>
          <a:p>
            <a:pPr marR="0" algn="l" eaLnBrk="1" hangingPunct="1">
              <a:buSzPct val="110000"/>
            </a:pPr>
            <a:endParaRPr lang="es-AR" sz="20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Concebir la idea a investigar </a:t>
            </a:r>
          </a:p>
          <a:p>
            <a:pPr marR="0" algn="l" eaLnBrk="1" hangingPunct="1">
              <a:buSzPct val="110000"/>
            </a:pPr>
            <a:r>
              <a:rPr lang="es-AR" sz="1800" b="1" i="1" smtClean="0"/>
              <a:t>Los buscadores de internet como google, yahoo, bing, etc</a:t>
            </a:r>
            <a:endParaRPr lang="es-AR" sz="1800" b="1" smtClean="0"/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Detectar un problema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Formular preguntas de investigación</a:t>
            </a:r>
          </a:p>
          <a:p>
            <a:pPr marL="1257300" lvl="2" indent="-342900" algn="l" eaLnBrk="1" hangingPunct="1">
              <a:buSzPct val="110000"/>
            </a:pPr>
            <a:endParaRPr lang="es-AR" sz="2200" b="1" smtClean="0"/>
          </a:p>
          <a:p>
            <a:pPr marL="1257300" lvl="2" indent="-342900" algn="l" eaLnBrk="1" hangingPunct="1">
              <a:buSzPct val="110000"/>
            </a:pPr>
            <a:endParaRPr lang="es-AR" sz="2200" b="1" smtClean="0"/>
          </a:p>
          <a:p>
            <a:pPr marL="1257300" lvl="2" indent="-342900" algn="l" eaLnBrk="1" hangingPunct="1">
              <a:buSzPct val="110000"/>
            </a:pPr>
            <a:endParaRPr lang="es-AR" sz="2200" b="1" smtClean="0"/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Determinar la conveniencia, utilidad y factibilidad del estudio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Establecer los objetivos de la investigación </a:t>
            </a:r>
          </a:p>
          <a:p>
            <a:pPr marL="1257300" lvl="2" indent="-342900" algn="l" eaLnBrk="1" hangingPunct="1">
              <a:buSzPct val="110000"/>
            </a:pPr>
            <a:endParaRPr lang="es-AR" sz="2200" b="1" smtClean="0"/>
          </a:p>
          <a:p>
            <a:pPr marL="1257300" lvl="2" indent="-342900" algn="l" eaLnBrk="1" hangingPunct="1">
              <a:buSzPct val="110000"/>
            </a:pPr>
            <a:endParaRPr lang="es-AR" sz="2200" b="1" smtClean="0">
              <a:solidFill>
                <a:srgbClr val="546422"/>
              </a:solidFill>
            </a:endParaRPr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2 Subtítulo"/>
          <p:cNvSpPr txBox="1">
            <a:spLocks/>
          </p:cNvSpPr>
          <p:nvPr/>
        </p:nvSpPr>
        <p:spPr bwMode="auto">
          <a:xfrm>
            <a:off x="-79375" y="2636838"/>
            <a:ext cx="1195387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r>
              <a:rPr lang="es-AR" sz="1600" b="1" i="1" dirty="0" smtClean="0">
                <a:solidFill>
                  <a:schemeClr val="tx1"/>
                </a:solidFill>
              </a:rPr>
              <a:t>¿Las personas que estudian a través de material de internet usan buscadores?</a:t>
            </a:r>
          </a:p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r>
              <a:rPr lang="es-AR" sz="1600" b="1" i="1" dirty="0" smtClean="0">
                <a:solidFill>
                  <a:schemeClr val="tx1"/>
                </a:solidFill>
              </a:rPr>
              <a:t>¿El uso más asiduo de internet genera una visión crítica sobre los buscadores?</a:t>
            </a:r>
          </a:p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r>
              <a:rPr lang="es-AR" sz="1600" b="1" i="1" dirty="0" smtClean="0">
                <a:solidFill>
                  <a:schemeClr val="tx1"/>
                </a:solidFill>
              </a:rPr>
              <a:t>¿Puede variar la calidad de la información obtenida debido al uso de buscadores?</a:t>
            </a:r>
          </a:p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r>
              <a:rPr lang="es-AR" sz="1600" b="1" i="1" dirty="0" smtClean="0">
                <a:solidFill>
                  <a:schemeClr val="tx1"/>
                </a:solidFill>
              </a:rPr>
              <a:t>¿El nivel educativo de un sujeto influye sobre su decisión de usar buscadores?</a:t>
            </a:r>
            <a:endParaRPr lang="es-AR" sz="2200" b="1" dirty="0" smtClean="0">
              <a:solidFill>
                <a:schemeClr val="tx1"/>
              </a:solidFill>
            </a:endParaRPr>
          </a:p>
          <a:p>
            <a:pPr marL="1257300" lvl="2" indent="-342900" algn="l" eaLnBrk="1" fontAlgn="auto" hangingPunct="1">
              <a:spcAft>
                <a:spcPts val="0"/>
              </a:spcAft>
              <a:buSzPct val="110000"/>
              <a:buFont typeface="Arial" pitchFamily="34" charset="0"/>
              <a:buBlip>
                <a:blip r:embed="rId3"/>
              </a:buBlip>
              <a:defRPr/>
            </a:pPr>
            <a:endParaRPr lang="es-AR" sz="2200" b="1" dirty="0">
              <a:solidFill>
                <a:schemeClr val="tx1"/>
              </a:solidFill>
            </a:endParaRPr>
          </a:p>
        </p:txBody>
      </p:sp>
      <p:sp>
        <p:nvSpPr>
          <p:cNvPr id="8" name="2 Subtítulo"/>
          <p:cNvSpPr txBox="1">
            <a:spLocks/>
          </p:cNvSpPr>
          <p:nvPr/>
        </p:nvSpPr>
        <p:spPr bwMode="auto">
          <a:xfrm>
            <a:off x="-511175" y="5067300"/>
            <a:ext cx="9790113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r>
              <a:rPr lang="es-AR" sz="1900" b="1" i="1" dirty="0" smtClean="0">
                <a:solidFill>
                  <a:schemeClr val="tx1"/>
                </a:solidFill>
              </a:rPr>
              <a:t>D</a:t>
            </a:r>
            <a:r>
              <a:rPr lang="es-AR" sz="1600" b="1" i="1" dirty="0" smtClean="0">
                <a:solidFill>
                  <a:schemeClr val="tx1"/>
                </a:solidFill>
              </a:rPr>
              <a:t>efinir un perfil de usuarios frecuentes de buscadores y de sus estrategias para apropiarse de la información.</a:t>
            </a:r>
          </a:p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r>
              <a:rPr lang="es-AR" sz="1600" b="1" i="1" dirty="0" smtClean="0">
                <a:solidFill>
                  <a:schemeClr val="tx1"/>
                </a:solidFill>
              </a:rPr>
              <a:t>Determinar si el uso de buscadores influye sobre la calidad de la información a la que se accede por internet.</a:t>
            </a:r>
          </a:p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endParaRPr lang="es-AR" sz="19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2" algn="l" eaLnBrk="1" fontAlgn="auto" hangingPunct="1">
              <a:spcAft>
                <a:spcPts val="0"/>
              </a:spcAft>
              <a:buSzPct val="110000"/>
              <a:defRPr/>
            </a:pPr>
            <a:endParaRPr lang="es-AR" sz="2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257300" lvl="2" indent="-342900" algn="l" eaLnBrk="1" fontAlgn="auto" hangingPunct="1">
              <a:spcAft>
                <a:spcPts val="0"/>
              </a:spcAft>
              <a:buSzPct val="110000"/>
              <a:buFont typeface="Arial" pitchFamily="34" charset="0"/>
              <a:buBlip>
                <a:blip r:embed="rId3"/>
              </a:buBlip>
              <a:defRPr/>
            </a:pPr>
            <a:endParaRPr lang="es-AR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 bwMode="auto">
          <a:xfrm>
            <a:off x="1272614" y="260648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8288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s-AR" sz="3100" smtClean="0">
                <a:solidFill>
                  <a:schemeClr val="tx1"/>
                </a:solidFill>
              </a:rPr>
              <a:t>Etapas de la investigación en Ciencias Sociales</a:t>
            </a:r>
            <a:r>
              <a:rPr lang="es-AR" smtClean="0">
                <a:solidFill>
                  <a:schemeClr val="tx1"/>
                </a:solidFill>
              </a:rPr>
              <a:t/>
            </a:r>
            <a:br>
              <a:rPr lang="es-AR" smtClean="0">
                <a:solidFill>
                  <a:schemeClr val="tx1"/>
                </a:solidFill>
              </a:rPr>
            </a:br>
            <a:r>
              <a:rPr lang="es-AR" smtClean="0"/>
              <a:t/>
            </a:r>
            <a:br>
              <a:rPr lang="es-AR" smtClean="0"/>
            </a:br>
            <a:endParaRPr lang="es-AR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39838" y="836613"/>
            <a:ext cx="7772400" cy="147002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100" dirty="0" smtClean="0">
                <a:solidFill>
                  <a:schemeClr val="tx1"/>
                </a:solidFill>
              </a:rPr>
              <a:t>Etapas de la investigación en Ciencias Sociales</a:t>
            </a:r>
            <a:r>
              <a:rPr lang="es-AR" dirty="0" smtClean="0">
                <a:solidFill>
                  <a:schemeClr val="tx1"/>
                </a:solidFill>
              </a:rPr>
              <a:t/>
            </a:r>
            <a:br>
              <a:rPr lang="es-AR" dirty="0" smtClean="0">
                <a:solidFill>
                  <a:schemeClr val="tx1"/>
                </a:solidFill>
              </a:rPr>
            </a:br>
            <a:r>
              <a:rPr lang="es-AR" dirty="0" smtClean="0"/>
              <a:t/>
            </a:r>
            <a:br>
              <a:rPr lang="es-AR" dirty="0" smtClean="0"/>
            </a:br>
            <a:endParaRPr lang="es-AR" sz="31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96913" y="977900"/>
            <a:ext cx="7993062" cy="5616575"/>
          </a:xfrm>
        </p:spPr>
        <p:txBody>
          <a:bodyPr>
            <a:normAutofit/>
          </a:bodyPr>
          <a:lstStyle/>
          <a:p>
            <a:pPr marR="0" eaLnBrk="1" hangingPunct="1">
              <a:buFont typeface="Arial" charset="0"/>
              <a:buNone/>
            </a:pPr>
            <a:endParaRPr lang="es-AR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endParaRPr lang="es-AR" sz="20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Definir el tipo de investigación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Exploratoria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Descriptiva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Correlacional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Explicativa</a:t>
            </a:r>
          </a:p>
          <a:p>
            <a:pPr marL="1257300" lvl="2" indent="-342900" algn="l" eaLnBrk="1" hangingPunct="1">
              <a:buSzPct val="110000"/>
              <a:buFont typeface="Arial" charset="0"/>
              <a:buNone/>
            </a:pPr>
            <a:endParaRPr lang="es-AR" sz="2200" b="1" smtClean="0"/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Elaborar el marco teórico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Consultar la literatura sobre el tema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Elegir el marco teórico más adecuado al tipo de investigación y a los objetivos.</a:t>
            </a:r>
          </a:p>
          <a:p>
            <a:pPr marR="0" eaLnBrk="1" hangingPunct="1">
              <a:buFont typeface="Arial" charset="0"/>
              <a:buNone/>
            </a:pPr>
            <a:endParaRPr lang="es-AR" sz="2800" smtClean="0"/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4213" y="733425"/>
            <a:ext cx="7993062" cy="5616575"/>
          </a:xfrm>
        </p:spPr>
        <p:txBody>
          <a:bodyPr>
            <a:normAutofit/>
          </a:bodyPr>
          <a:lstStyle/>
          <a:p>
            <a:pPr marR="0" eaLnBrk="1" hangingPunct="1">
              <a:buFont typeface="Arial" charset="0"/>
              <a:buNone/>
            </a:pPr>
            <a:endParaRPr lang="es-AR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endParaRPr lang="es-AR" sz="20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Formular la hipótesis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La variable dependiente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La/s variable/s independiente/s</a:t>
            </a:r>
          </a:p>
          <a:p>
            <a:pPr marL="1257300" lvl="2" indent="-342900" algn="l" eaLnBrk="1" hangingPunct="1">
              <a:buSzPct val="110000"/>
            </a:pPr>
            <a:endParaRPr lang="es-ES" sz="2000" b="1" smtClean="0"/>
          </a:p>
          <a:p>
            <a:pPr marL="1257300" lvl="2" indent="-342900" algn="l" eaLnBrk="1" hangingPunct="1">
              <a:buSzPct val="110000"/>
            </a:pPr>
            <a:r>
              <a:rPr lang="es-ES" sz="2000" b="1" i="1" smtClean="0"/>
              <a:t>El uso de buscadores para acceder a datos de internet impacta negativamente en la calidad de la información obtenida. </a:t>
            </a:r>
            <a:endParaRPr lang="es-AR" sz="2000" i="1" smtClean="0"/>
          </a:p>
          <a:p>
            <a:pPr marL="1257300" lvl="2" indent="-342900" algn="l" eaLnBrk="1" hangingPunct="1">
              <a:buSzPct val="110000"/>
              <a:buFont typeface="Arial" charset="0"/>
              <a:buNone/>
            </a:pPr>
            <a:endParaRPr lang="es-AR" sz="2200" b="1" smtClean="0"/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b="1" smtClean="0"/>
              <a:t>Seleccionar el diseño apropiado de investigación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Experimental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No experimental</a:t>
            </a:r>
          </a:p>
          <a:p>
            <a:pPr marR="0" eaLnBrk="1" hangingPunct="1">
              <a:buFont typeface="Arial" charset="0"/>
              <a:buNone/>
            </a:pPr>
            <a:endParaRPr lang="es-AR" sz="2800" smtClean="0"/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 Título"/>
          <p:cNvSpPr txBox="1">
            <a:spLocks/>
          </p:cNvSpPr>
          <p:nvPr/>
        </p:nvSpPr>
        <p:spPr bwMode="auto">
          <a:xfrm>
            <a:off x="1259632" y="506372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8288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s-AR" sz="3100" dirty="0" smtClean="0">
                <a:solidFill>
                  <a:schemeClr val="tx1"/>
                </a:solidFill>
              </a:rPr>
              <a:t>Etapas de la investigación en Ciencias Sociales</a:t>
            </a:r>
            <a:r>
              <a:rPr lang="es-AR" dirty="0" smtClean="0">
                <a:solidFill>
                  <a:schemeClr val="tx1"/>
                </a:solidFill>
              </a:rPr>
              <a:t/>
            </a:r>
            <a:br>
              <a:rPr lang="es-AR" dirty="0" smtClean="0">
                <a:solidFill>
                  <a:schemeClr val="tx1"/>
                </a:solidFill>
              </a:rPr>
            </a:br>
            <a:r>
              <a:rPr lang="es-AR" dirty="0" smtClean="0"/>
              <a:t/>
            </a:r>
            <a:br>
              <a:rPr lang="es-AR" dirty="0" smtClean="0"/>
            </a:br>
            <a:endParaRPr lang="es-AR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39838" y="836613"/>
            <a:ext cx="7772400" cy="147002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100" dirty="0" smtClean="0">
                <a:solidFill>
                  <a:schemeClr val="tx1"/>
                </a:solidFill>
              </a:rPr>
              <a:t>Etapas de la investigación en Ciencias Sociales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endParaRPr lang="es-AR" sz="31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96913" y="757238"/>
            <a:ext cx="7993062" cy="5616575"/>
          </a:xfrm>
        </p:spPr>
        <p:txBody>
          <a:bodyPr>
            <a:normAutofit/>
          </a:bodyPr>
          <a:lstStyle/>
          <a:p>
            <a:pPr marR="0" eaLnBrk="1" hangingPunct="1">
              <a:buFont typeface="Arial" charset="0"/>
              <a:buNone/>
            </a:pPr>
            <a:endParaRPr lang="es-AR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endParaRPr lang="es-AR" sz="20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Seleccionar los sujetos a estudiar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Determinar la población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Definir la muestra</a:t>
            </a:r>
          </a:p>
          <a:p>
            <a:pPr marR="0" algn="l" eaLnBrk="1" hangingPunct="1">
              <a:buSzPct val="110000"/>
              <a:buFont typeface="Arial" charset="0"/>
              <a:buNone/>
            </a:pPr>
            <a:endParaRPr lang="es-AR" sz="2500" b="1" smtClean="0"/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Definir y/o elaborar el instrumento de medición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La observación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La entrevista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La encuesta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La documentación</a:t>
            </a:r>
          </a:p>
          <a:p>
            <a:pPr marL="1257300" lvl="2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Tareas experimentales de laboratorio o de campo</a:t>
            </a:r>
          </a:p>
          <a:p>
            <a:pPr marL="1257300" lvl="2" indent="-342900" algn="l" eaLnBrk="1" hangingPunct="1">
              <a:buSzPct val="110000"/>
            </a:pPr>
            <a:endParaRPr lang="es-AR" sz="2200" b="1" smtClean="0">
              <a:solidFill>
                <a:srgbClr val="546422"/>
              </a:solidFill>
            </a:endParaRPr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39838" y="836613"/>
            <a:ext cx="7772400" cy="147002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AR" sz="3100" dirty="0" smtClean="0">
                <a:solidFill>
                  <a:schemeClr val="tx1"/>
                </a:solidFill>
              </a:rPr>
              <a:t>Etapas de la investigación en Ciencias Sociales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/>
            </a:r>
            <a:br>
              <a:rPr lang="es-AR" dirty="0" smtClean="0"/>
            </a:br>
            <a:endParaRPr lang="es-AR" sz="31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96913" y="977900"/>
            <a:ext cx="7993062" cy="5616575"/>
          </a:xfrm>
        </p:spPr>
        <p:txBody>
          <a:bodyPr>
            <a:normAutofit/>
          </a:bodyPr>
          <a:lstStyle/>
          <a:p>
            <a:pPr marR="0" eaLnBrk="1" hangingPunct="1">
              <a:buFont typeface="Arial" charset="0"/>
              <a:buNone/>
            </a:pPr>
            <a:endParaRPr lang="es-AR" smtClean="0">
              <a:solidFill>
                <a:srgbClr val="02303E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endParaRPr lang="es-AR" sz="20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Recolectar los datos</a:t>
            </a:r>
          </a:p>
          <a:p>
            <a:pPr marR="0" algn="l" eaLnBrk="1" hangingPunct="1">
              <a:buSzPct val="110000"/>
              <a:buFont typeface="Arial" charset="0"/>
              <a:buNone/>
            </a:pPr>
            <a:endParaRPr lang="es-AR" sz="2500" b="1" smtClean="0"/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Analizar los resultados</a:t>
            </a:r>
          </a:p>
          <a:p>
            <a:pPr marR="0" algn="l" eaLnBrk="1" hangingPunct="1">
              <a:buSzPct val="110000"/>
              <a:buFont typeface="Arial" charset="0"/>
              <a:buNone/>
            </a:pPr>
            <a:endParaRPr lang="es-AR" sz="2000" b="1" smtClean="0"/>
          </a:p>
          <a:p>
            <a:pPr marL="1714500" lvl="3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Transformar la información para comunicarla eficazmente</a:t>
            </a:r>
          </a:p>
          <a:p>
            <a:pPr marL="1714500" lvl="3" indent="-342900" algn="l" eaLnBrk="1" hangingPunct="1">
              <a:buSzPct val="110000"/>
              <a:buFont typeface="Arial" charset="0"/>
              <a:buBlip>
                <a:blip r:embed="rId3"/>
              </a:buBlip>
            </a:pPr>
            <a:r>
              <a:rPr lang="es-AR" sz="2200" b="1" smtClean="0"/>
              <a:t>Interpretar la información</a:t>
            </a: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Discusión de los resultados</a:t>
            </a:r>
          </a:p>
          <a:p>
            <a:pPr marR="0" algn="l" eaLnBrk="1" hangingPunct="1">
              <a:buSzPct val="110000"/>
              <a:buFont typeface="Arial" charset="0"/>
              <a:buBlip>
                <a:blip r:embed="rId2"/>
              </a:buBlip>
            </a:pPr>
            <a:r>
              <a:rPr lang="es-AR" sz="2500" b="1" smtClean="0"/>
              <a:t>Elaboración de las conclusiones</a:t>
            </a:r>
          </a:p>
          <a:p>
            <a:pPr lvl="2" algn="l" eaLnBrk="1" hangingPunct="1">
              <a:buSzPct val="110000"/>
            </a:pPr>
            <a:endParaRPr lang="es-AR" sz="2600" b="1" smtClean="0">
              <a:solidFill>
                <a:srgbClr val="546422"/>
              </a:solidFill>
            </a:endParaRPr>
          </a:p>
          <a:p>
            <a:pPr marR="0" algn="l" eaLnBrk="1" hangingPunct="1">
              <a:buSzPct val="110000"/>
              <a:buFont typeface="Arial" charset="0"/>
              <a:buNone/>
            </a:pPr>
            <a:endParaRPr lang="es-AR" sz="2500" b="1" smtClean="0">
              <a:solidFill>
                <a:srgbClr val="546422"/>
              </a:solidFill>
            </a:endParaRPr>
          </a:p>
          <a:p>
            <a:pPr marR="0" eaLnBrk="1" hangingPunct="1">
              <a:buFont typeface="Arial" charset="0"/>
              <a:buNone/>
            </a:pPr>
            <a:endParaRPr lang="es-AR" sz="2800" smtClean="0"/>
          </a:p>
        </p:txBody>
      </p:sp>
      <p:pic>
        <p:nvPicPr>
          <p:cNvPr id="7" name="Picture 3" descr="C:\Users\Usuario\Desktop\logo_A_SanLuis_grande_azu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73557"/>
              </a:clrFrom>
              <a:clrTo>
                <a:srgbClr val="073557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35009"/>
            <a:ext cx="1912167" cy="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</TotalTime>
  <Words>685</Words>
  <Application>Microsoft Office PowerPoint</Application>
  <PresentationFormat>Presentación en pantalla (4:3)</PresentationFormat>
  <Paragraphs>151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7" baseType="lpstr">
      <vt:lpstr>Calibri</vt:lpstr>
      <vt:lpstr>Arial</vt:lpstr>
      <vt:lpstr>Constantia</vt:lpstr>
      <vt:lpstr>Wingdings 2</vt:lpstr>
      <vt:lpstr>Times New Roman</vt:lpstr>
      <vt:lpstr>Flujo</vt:lpstr>
      <vt:lpstr>Diapositiva 1</vt:lpstr>
      <vt:lpstr>FORMULACIÓN DE PROYECTOS DE INVESTIGACIÓN ESCOLAR PARA FERIA DE CIENCIAS Y TECNOLOGÍA Ministerio de Educación Edición 2013</vt:lpstr>
      <vt:lpstr>Diapositiva 3</vt:lpstr>
      <vt:lpstr>Diapositiva 4</vt:lpstr>
      <vt:lpstr>Diapositiva 5</vt:lpstr>
      <vt:lpstr>Etapas de la investigación en Ciencias Sociales  </vt:lpstr>
      <vt:lpstr>Diapositiva 7</vt:lpstr>
      <vt:lpstr>Etapas de la investigación en Ciencias Sociales  </vt:lpstr>
      <vt:lpstr>Etapas de la investigación en Ciencias Sociales  </vt:lpstr>
      <vt:lpstr>Comunicación de la investigación  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Proyectos de investigación escolar para Feria de Ciencias</dc:title>
  <dc:creator>Usuario</dc:creator>
  <cp:lastModifiedBy>LIS</cp:lastModifiedBy>
  <cp:revision>85</cp:revision>
  <dcterms:created xsi:type="dcterms:W3CDTF">2012-06-07T11:47:53Z</dcterms:created>
  <dcterms:modified xsi:type="dcterms:W3CDTF">2013-08-05T04:55:25Z</dcterms:modified>
</cp:coreProperties>
</file>